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6" r:id="rId4"/>
    <p:sldId id="259" r:id="rId5"/>
    <p:sldId id="262" r:id="rId6"/>
    <p:sldId id="267" r:id="rId7"/>
    <p:sldId id="268" r:id="rId8"/>
    <p:sldId id="269" r:id="rId9"/>
    <p:sldId id="271" r:id="rId10"/>
    <p:sldId id="263" r:id="rId11"/>
    <p:sldId id="272" r:id="rId12"/>
    <p:sldId id="273" r:id="rId13"/>
    <p:sldId id="270" r:id="rId14"/>
    <p:sldId id="274" r:id="rId15"/>
    <p:sldId id="264" r:id="rId16"/>
    <p:sldId id="275" r:id="rId17"/>
    <p:sldId id="265" r:id="rId18"/>
    <p:sldId id="277" r:id="rId19"/>
    <p:sldId id="261" r:id="rId20"/>
    <p:sldId id="278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12/25/2016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Properties of Real Numbers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 Lesson 4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3. </a:t>
            </a:r>
            <a:r>
              <a:rPr lang="en-US" sz="2400" b="1" dirty="0">
                <a:solidFill>
                  <a:srgbClr val="0070C0"/>
                </a:solidFill>
              </a:rPr>
              <a:t>EQUALITY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553200" y="4095750"/>
            <a:ext cx="2057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62800" y="1962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86000" y="1988935"/>
            <a:ext cx="32004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371027" y="4095750"/>
            <a:ext cx="50292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6214227"/>
                  </p:ext>
                </p:extLst>
              </p:nvPr>
            </p:nvGraphicFramePr>
            <p:xfrm>
              <a:off x="990600" y="1123950"/>
              <a:ext cx="7772400" cy="341165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21217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Reflexive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1217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Any quantity is equal to itself.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 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21217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Symmetric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 one quantity equals a second quantity, then the second quantity equals the first quantity.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if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then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.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	  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6214227"/>
                  </p:ext>
                </p:extLst>
              </p:nvPr>
            </p:nvGraphicFramePr>
            <p:xfrm>
              <a:off x="990600" y="1123950"/>
              <a:ext cx="7772400" cy="341165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Reflexive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6096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Any quantity is equal to itself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08000" r="-45455" b="-18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08000" b="-184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Symmetric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 one quantity equals a second quantity, then the second quantity equals the first quantity.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853333" r="-45455" b="-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853333" b="-26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12191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3. </a:t>
            </a:r>
            <a:r>
              <a:rPr lang="en-US" sz="2400" b="1" dirty="0">
                <a:solidFill>
                  <a:srgbClr val="0070C0"/>
                </a:solidFill>
              </a:rPr>
              <a:t>EQUALITY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162800" y="3486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629400" y="2876550"/>
            <a:ext cx="2057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76400" y="2927111"/>
            <a:ext cx="457200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3519412"/>
                  </p:ext>
                </p:extLst>
              </p:nvPr>
            </p:nvGraphicFramePr>
            <p:xfrm>
              <a:off x="990600" y="1123950"/>
              <a:ext cx="777240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21217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C.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Transitive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21217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 one quantity equals a second quantity and the second quantity equals a third quantity, then the first quantity equals the third quantity.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if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then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 smtClean="0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	   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endParaRPr lang="en-US" sz="20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3519412"/>
                  </p:ext>
                </p:extLst>
              </p:nvPr>
            </p:nvGraphicFramePr>
            <p:xfrm>
              <a:off x="990600" y="1123950"/>
              <a:ext cx="777240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Transitive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5240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 one quantity equals a second quantity and the second quantity equals a third quantity, then the first quantity equals the third quantity.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208000" r="-45455" b="-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208000" b="-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01245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3. </a:t>
            </a:r>
            <a:r>
              <a:rPr lang="en-US" sz="2400" b="1" dirty="0">
                <a:solidFill>
                  <a:srgbClr val="0070C0"/>
                </a:solidFill>
              </a:rPr>
              <a:t>EQUALITY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979920" y="2876550"/>
            <a:ext cx="12801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178040" y="2266950"/>
            <a:ext cx="8229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24000" y="2297430"/>
            <a:ext cx="484632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5401472"/>
                  </p:ext>
                </p:extLst>
              </p:nvPr>
            </p:nvGraphicFramePr>
            <p:xfrm>
              <a:off x="990600" y="11239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21217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 quantity may be substituted for its equal in any expression. 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3651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</a:t>
                          </a: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then</a:t>
                          </a:r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may be replaced by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in any expression.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i="1" dirty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5401472"/>
                  </p:ext>
                </p:extLst>
              </p:nvPr>
            </p:nvGraphicFramePr>
            <p:xfrm>
              <a:off x="990600" y="11239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 quantity may be substituted for its equal in any expression. 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49589" marR="49589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06000" r="-45455" b="-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06000" b="-5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38327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2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Evaluate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𝒙𝒚</m:t>
                        </m:r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⋅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sz="2400" dirty="0"/>
                  <a:t>,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. Name the property of equality used in each step.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167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2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Evaluate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𝒙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𝒙𝒚</m:t>
                        </m:r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⋅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sz="2400" dirty="0"/>
                  <a:t>, if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</m:oMath>
                </a14:m>
                <a:r>
                  <a:rPr lang="en-US" sz="2400" dirty="0"/>
                  <a:t>. Name the property of equality used in each step.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r="-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4800" y="3973830"/>
            <a:ext cx="274320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3374888"/>
                  </p:ext>
                </p:extLst>
              </p:nvPr>
            </p:nvGraphicFramePr>
            <p:xfrm>
              <a:off x="304800" y="1733550"/>
              <a:ext cx="8296084" cy="289388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979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1813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9501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5849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𝒙𝒚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𝒚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𝟑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dirty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Multiplicative inverse: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f>
                                <m:f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4596765" algn="l"/>
                            </a:tabLst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 smtClean="0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𝟔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𝟔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𝟓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identity: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𝟏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𝒙𝒚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𝒚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Substitution: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𝟐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𝟑</m:t>
                              </m:r>
                            </m:oMath>
                          </a14:m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3374888"/>
                  </p:ext>
                </p:extLst>
              </p:nvPr>
            </p:nvGraphicFramePr>
            <p:xfrm>
              <a:off x="304800" y="1733550"/>
              <a:ext cx="8296084" cy="289388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97976"/>
                    <a:gridCol w="318135"/>
                    <a:gridCol w="2295017"/>
                    <a:gridCol w="3584956"/>
                  </a:tblGrid>
                  <a:tr h="731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r="-295640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r="-1855769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r="-155968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b="-296667"/>
                          </a:stretch>
                        </a:blipFill>
                      </a:tcPr>
                    </a:tc>
                  </a:tr>
                  <a:tr h="440309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t="-166667" r="-1855769" b="-39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t="-166667" r="-155968" b="-39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t="-166667" b="-394444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t="-320000" r="-1855769" b="-3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t="-320000" r="-155968" b="-3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t="-320000" b="-373333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t="-420000" r="-1855769" b="-2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t="-420000" r="-155968" b="-2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t="-420000" b="-273333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t="-520000" r="-1855769" b="-1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t="-520000" r="-155968" b="-17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t="-520000" b="-173333"/>
                          </a:stretch>
                        </a:blipFill>
                      </a:tcPr>
                    </a:tc>
                  </a:tr>
                  <a:tr h="62477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361165" r="-295640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61538" t="-361165" r="-1855769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5040" t="-361165" r="-155968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31463" t="-361165" b="-9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91367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24000" y="2373630"/>
            <a:ext cx="484632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4. </a:t>
            </a:r>
            <a:r>
              <a:rPr lang="en-US" sz="2400" b="1" dirty="0">
                <a:solidFill>
                  <a:srgbClr val="0070C0"/>
                </a:solidFill>
              </a:rPr>
              <a:t>COMMUTATIVE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705600" y="2343150"/>
            <a:ext cx="1828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472614"/>
                  </p:ext>
                </p:extLst>
              </p:nvPr>
            </p:nvGraphicFramePr>
            <p:xfrm>
              <a:off x="990600" y="12001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Addition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order in which two numbers are added does not change their sum.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472614"/>
                  </p:ext>
                </p:extLst>
              </p:nvPr>
            </p:nvGraphicFramePr>
            <p:xfrm>
              <a:off x="990600" y="12001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Addition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order in which two numbers are added does not change their sum.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06500" r="-454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065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12191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4. </a:t>
            </a:r>
            <a:r>
              <a:rPr lang="en-US" sz="2400" b="1" dirty="0">
                <a:solidFill>
                  <a:srgbClr val="0070C0"/>
                </a:solidFill>
              </a:rPr>
              <a:t>COMMUTATIVE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979920" y="2343150"/>
            <a:ext cx="128016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0" y="2373630"/>
            <a:ext cx="484632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8132415"/>
                  </p:ext>
                </p:extLst>
              </p:nvPr>
            </p:nvGraphicFramePr>
            <p:xfrm>
              <a:off x="990600" y="12001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Multiplication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order in which two numbers are multiplied does not change their product.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𝒃𝒂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8132415"/>
                  </p:ext>
                </p:extLst>
              </p:nvPr>
            </p:nvGraphicFramePr>
            <p:xfrm>
              <a:off x="990600" y="1200150"/>
              <a:ext cx="777240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Multiplication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order in which two numbers are multiplied does not change their product.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06500" r="-454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065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01775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5. </a:t>
            </a:r>
            <a:r>
              <a:rPr lang="en-US" sz="2400" b="1" dirty="0">
                <a:solidFill>
                  <a:srgbClr val="0070C0"/>
                </a:solidFill>
              </a:rPr>
              <a:t>ASSOCIATIVE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781800" y="2373630"/>
            <a:ext cx="173736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0" y="2373630"/>
            <a:ext cx="484632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9218920"/>
                  </p:ext>
                </p:extLst>
              </p:nvPr>
            </p:nvGraphicFramePr>
            <p:xfrm>
              <a:off x="990600" y="1200150"/>
              <a:ext cx="7772400" cy="2133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Addition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way three or more numbers are grouped when adding does not change their sum.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𝒃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+(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2000" i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 smtClean="0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sz="20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𝒄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9218920"/>
                  </p:ext>
                </p:extLst>
              </p:nvPr>
            </p:nvGraphicFramePr>
            <p:xfrm>
              <a:off x="990600" y="1200150"/>
              <a:ext cx="7772400" cy="2133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Addition 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way three or more numbers are grouped when adding does not change their sum.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42000" r="-454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4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12191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5. </a:t>
            </a:r>
            <a:r>
              <a:rPr lang="en-US" sz="2400" b="1" dirty="0">
                <a:solidFill>
                  <a:srgbClr val="0070C0"/>
                </a:solidFill>
              </a:rPr>
              <a:t>ASSOCIATIVE PROPERTIES 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770665" y="2689286"/>
            <a:ext cx="1611335" cy="720663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371600" y="2678430"/>
            <a:ext cx="512064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9710160"/>
                  </p:ext>
                </p:extLst>
              </p:nvPr>
            </p:nvGraphicFramePr>
            <p:xfrm>
              <a:off x="990600" y="1200150"/>
              <a:ext cx="777240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Multiplication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way three or more numbers are grouped when multiplying does not change their product.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⋅</m:t>
                                  </m:r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𝒃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𝒂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(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⋅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𝒄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 smtClean="0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⋅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sz="2000" b="1" i="1" dirty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𝒃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𝒄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9710160"/>
                  </p:ext>
                </p:extLst>
              </p:nvPr>
            </p:nvGraphicFramePr>
            <p:xfrm>
              <a:off x="990600" y="1200150"/>
              <a:ext cx="7772400" cy="2743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Multiplication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way three or more numbers are grouped when multiplying does not change their product.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31500" r="-454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267" t="-1315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54177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Simplify variable expressions. Show all possible answers.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2192507"/>
                  </p:ext>
                </p:extLst>
              </p:nvPr>
            </p:nvGraphicFramePr>
            <p:xfrm>
              <a:off x="304800" y="1581150"/>
              <a:ext cx="2011426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278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c.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d.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e.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2192507"/>
                  </p:ext>
                </p:extLst>
              </p:nvPr>
            </p:nvGraphicFramePr>
            <p:xfrm>
              <a:off x="304800" y="1581150"/>
              <a:ext cx="2011426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2786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16000" b="-4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116000" b="-3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216000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316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416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Recognize and use the properties of real numbers.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Identity Property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Inverse Property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Equality Property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Associative Property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Commutative Property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3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Simplify variable expressions. Show all possible answers.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0" y="1504950"/>
            <a:ext cx="2468880" cy="13716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286000" y="1962150"/>
            <a:ext cx="246888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86000" y="2876550"/>
            <a:ext cx="246888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86000" y="33337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8445421"/>
                  </p:ext>
                </p:extLst>
              </p:nvPr>
            </p:nvGraphicFramePr>
            <p:xfrm>
              <a:off x="304800" y="1581150"/>
              <a:ext cx="443065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278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096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0961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c.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d.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e.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8445421"/>
                  </p:ext>
                </p:extLst>
              </p:nvPr>
            </p:nvGraphicFramePr>
            <p:xfrm>
              <a:off x="304800" y="1581150"/>
              <a:ext cx="443065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2786"/>
                    <a:gridCol w="1209612"/>
                    <a:gridCol w="1209612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16000" r="-165417" b="-4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5829" t="-16000" r="-99497" b="-4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7172" t="-16000" b="-4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116000" r="-165417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5829" t="-116000" r="-99497" b="-3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7172" t="-116000" b="-3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216000" r="-165417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5829" t="-216000" r="-99497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316000" r="-165417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5829" t="-316000" r="-99497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67172" t="-316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37500" t="-416000" r="-165417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65829" t="-416000" r="-99497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33569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PROPERTIES OF REAL NUMBERS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Let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/>
                  <a:t> be any real numbers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/>
                  <a:t>1.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IDENTITY PROPERTIES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416736" y="3638550"/>
            <a:ext cx="22860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00200" y="3638550"/>
            <a:ext cx="45720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61501"/>
                  </p:ext>
                </p:extLst>
              </p:nvPr>
            </p:nvGraphicFramePr>
            <p:xfrm>
              <a:off x="990600" y="2464341"/>
              <a:ext cx="7772400" cy="1524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828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sum of any number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equal to the number. Thus,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called the </a:t>
                          </a:r>
                          <a:r>
                            <a:rPr lang="en-US" sz="20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</a:t>
                          </a:r>
                          <a:r>
                            <a:rPr lang="en-US" sz="2000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en-US" sz="20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identity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 sum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161501"/>
                  </p:ext>
                </p:extLst>
              </p:nvPr>
            </p:nvGraphicFramePr>
            <p:xfrm>
              <a:off x="990600" y="2464341"/>
              <a:ext cx="7772400" cy="1524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212" t="-41333" r="-45455" b="-50667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212" t="-424000" r="-45455" b="-5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267" t="-424000" b="-5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13675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PROPERTIES OF REAL NUMBERS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Let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𝒃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</m:t>
                    </m:r>
                  </m:oMath>
                </a14:m>
                <a:r>
                  <a:rPr lang="en-US" sz="2400" dirty="0"/>
                  <a:t> be any real numbers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lvl="0" indent="0">
                  <a:buNone/>
                </a:pPr>
                <a:r>
                  <a:rPr lang="en-US" sz="2400" dirty="0"/>
                  <a:t>1.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IDENTITY PROPERTIES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553200" y="3897945"/>
            <a:ext cx="2057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447800" y="3943350"/>
            <a:ext cx="50292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7649929"/>
                  </p:ext>
                </p:extLst>
              </p:nvPr>
            </p:nvGraphicFramePr>
            <p:xfrm>
              <a:off x="990600" y="2464341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828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product of any number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equal to the number. Thus,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called the </a:t>
                          </a:r>
                          <a:r>
                            <a:rPr lang="en-US" sz="20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identity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 product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7649929"/>
                  </p:ext>
                </p:extLst>
              </p:nvPr>
            </p:nvGraphicFramePr>
            <p:xfrm>
              <a:off x="990600" y="2464341"/>
              <a:ext cx="7772400" cy="18288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28600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212" t="-31000" r="-45455" b="-3800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212" t="-524000" r="-45455" b="-5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267" t="-524000" b="-5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2. </a:t>
            </a:r>
            <a:r>
              <a:rPr lang="en-US" sz="2400" b="1" dirty="0">
                <a:solidFill>
                  <a:srgbClr val="0070C0"/>
                </a:solidFill>
              </a:rPr>
              <a:t>INVERSE PROPERTIES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58000" y="2343150"/>
            <a:ext cx="1828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58000" y="2952750"/>
            <a:ext cx="18288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447800" y="2647950"/>
            <a:ext cx="50292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1078951"/>
                  </p:ext>
                </p:extLst>
              </p:nvPr>
            </p:nvGraphicFramePr>
            <p:xfrm>
              <a:off x="990600" y="1200150"/>
              <a:ext cx="804672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603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41989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 Inverse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</m:d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5967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sum of any number and its opposite number (its negation)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 Thus,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called the </a:t>
                          </a:r>
                          <a:r>
                            <a:rPr lang="en-US" sz="20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</a:t>
                          </a:r>
                          <a:r>
                            <a:rPr lang="en-US" sz="2000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en-US" sz="20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inverse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5967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 sum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1078951"/>
                  </p:ext>
                </p:extLst>
              </p:nvPr>
            </p:nvGraphicFramePr>
            <p:xfrm>
              <a:off x="990600" y="1200150"/>
              <a:ext cx="8046720" cy="2438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56032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Additive Inverse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14524" t="-3250"/>
                          </a:stretch>
                        </a:blipFill>
                      </a:tcPr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31500" r="-50909" b="-7500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75333" r="-50909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12191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2. </a:t>
            </a:r>
            <a:r>
              <a:rPr lang="en-US" sz="2400" b="1" dirty="0">
                <a:solidFill>
                  <a:srgbClr val="0070C0"/>
                </a:solidFill>
              </a:rPr>
              <a:t>INVERSE PROPERTIES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086600" y="1733550"/>
            <a:ext cx="13716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86600" y="2343150"/>
            <a:ext cx="13716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99674" y="1727105"/>
            <a:ext cx="50292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6040326"/>
                  </p:ext>
                </p:extLst>
              </p:nvPr>
            </p:nvGraphicFramePr>
            <p:xfrm>
              <a:off x="990600" y="1200150"/>
              <a:ext cx="8046720" cy="1524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603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283978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Property of Zero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5967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 product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6040326"/>
                  </p:ext>
                </p:extLst>
              </p:nvPr>
            </p:nvGraphicFramePr>
            <p:xfrm>
              <a:off x="990600" y="1200150"/>
              <a:ext cx="8046720" cy="1524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560320"/>
                  </a:tblGrid>
                  <a:tr h="6096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Property of </a:t>
                          </a: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Zero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9144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75333" r="-50909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14524" t="-75333" b="-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34728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2. </a:t>
            </a:r>
            <a:r>
              <a:rPr lang="en-US" sz="2400" b="1" dirty="0">
                <a:solidFill>
                  <a:srgbClr val="0070C0"/>
                </a:solidFill>
              </a:rPr>
              <a:t>INVERSE PROPERTIES</a:t>
            </a:r>
            <a:endParaRPr lang="en-US" sz="24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553200" y="3638550"/>
            <a:ext cx="2286000" cy="914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553200" y="2571750"/>
            <a:ext cx="2286000" cy="914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76400" y="2647950"/>
            <a:ext cx="4572000" cy="9144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463040" y="3714750"/>
            <a:ext cx="4937760" cy="100584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9842835"/>
                  </p:ext>
                </p:extLst>
              </p:nvPr>
            </p:nvGraphicFramePr>
            <p:xfrm>
              <a:off x="990600" y="1200150"/>
              <a:ext cx="8046720" cy="342538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9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603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41989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Inverse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5967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The product of any number and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00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its reciprocal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equal to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 Thus, the number’s 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reciprocal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called the </a:t>
                          </a:r>
                          <a:r>
                            <a:rPr lang="en-US" sz="2000" b="1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inverse</a:t>
                          </a: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89056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, the product of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and its reciprocal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𝒂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33196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For any numbers</a:t>
                          </a:r>
                          <a14:m>
                            <m:oMath xmlns:m="http://schemas.openxmlformats.org/officeDocument/2006/math"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 </m:t>
                              </m:r>
                              <m:f>
                                <m:f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𝒃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where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𝒃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≠</m:t>
                              </m:r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, the product of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𝒃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b="1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and its reciprocal</a:t>
                          </a:r>
                          <a:r>
                            <a:rPr lang="en-US" sz="2000" b="1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0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20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𝒂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000" b="1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is </a:t>
                          </a:r>
                          <a14:m>
                            <m:oMath xmlns:m="http://schemas.openxmlformats.org/officeDocument/2006/math"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𝟏</m:t>
                              </m:r>
                            </m:oMath>
                          </a14:m>
                          <a:r>
                            <a:rPr lang="en-US" sz="2000" i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9842835"/>
                  </p:ext>
                </p:extLst>
              </p:nvPr>
            </p:nvGraphicFramePr>
            <p:xfrm>
              <a:off x="990600" y="1200150"/>
              <a:ext cx="8046720" cy="342538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57200"/>
                    <a:gridCol w="5029200"/>
                    <a:gridCol w="2560320"/>
                  </a:tblGrid>
                  <a:tr h="3048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Multiplicative Inverse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219200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31500" r="-50909" b="-163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1049909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152907" r="-50909" b="-901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14524" t="-152907" b="-90116"/>
                          </a:stretch>
                        </a:blipFill>
                      </a:tcPr>
                    </a:tc>
                  </a:tr>
                  <a:tr h="851472"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212" t="-310714" r="-50909" b="-10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8086" marR="58086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14524" t="-310714" b="-1071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34728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Name the property in each equation. Then find the value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1117689"/>
                  </p:ext>
                </p:extLst>
              </p:nvPr>
            </p:nvGraphicFramePr>
            <p:xfrm>
              <a:off x="304800" y="1581150"/>
              <a:ext cx="2014538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589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c.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d.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e.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f.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1117689"/>
                  </p:ext>
                </p:extLst>
              </p:nvPr>
            </p:nvGraphicFramePr>
            <p:xfrm>
              <a:off x="304800" y="1581150"/>
              <a:ext cx="2014538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5898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16000" r="-417" b="-58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116000" r="-417" b="-48133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154286" r="-417" b="-24381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356000" r="-417" b="-24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456000" r="-417" b="-14133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500" t="-397143" r="-417" b="-9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123167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PROPERTIES OF REAL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Name the property in each equation. Then find the value of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286000" y="1504950"/>
            <a:ext cx="4114800" cy="25146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286000" y="1988935"/>
            <a:ext cx="426720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86000" y="3105150"/>
            <a:ext cx="4389120" cy="45720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86000" y="4019550"/>
            <a:ext cx="4114800" cy="7315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6303432"/>
                  </p:ext>
                </p:extLst>
              </p:nvPr>
            </p:nvGraphicFramePr>
            <p:xfrm>
              <a:off x="304800" y="1581150"/>
              <a:ext cx="6495924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6589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3141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6725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b.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Additive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c.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d.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Additive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𝟏𝟗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e.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product of zero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f.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⋅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6303432"/>
                  </p:ext>
                </p:extLst>
              </p:nvPr>
            </p:nvGraphicFramePr>
            <p:xfrm>
              <a:off x="304800" y="1581150"/>
              <a:ext cx="6495924" cy="31089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1465898"/>
                    <a:gridCol w="3314129"/>
                    <a:gridCol w="1167257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a.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16000" r="-304979" b="-58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16000" b="-58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116000" r="-304979" b="-48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Additive identity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116000" b="-48133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154286" r="-304979" b="-2438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154286" b="-243810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d.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356000" r="-304979" b="-24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Additive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356000" b="-24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e.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456000" r="-304979" b="-14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product of zero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456000" b="-141333"/>
                          </a:stretch>
                        </a:blipFill>
                      </a:tcPr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f.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7344" t="-397143" r="-304979" b="-9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Multiplicative inverse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55208" t="-397143" b="-9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91327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1125</Words>
  <Application>Microsoft Office PowerPoint</Application>
  <PresentationFormat>On-screen Show (16:9)</PresentationFormat>
  <Paragraphs>288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  <vt:lpstr>PROPERTIES OF REAL NUMBERS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72</cp:revision>
  <dcterms:created xsi:type="dcterms:W3CDTF">2016-12-20T05:05:08Z</dcterms:created>
  <dcterms:modified xsi:type="dcterms:W3CDTF">2016-12-26T02:35:12Z</dcterms:modified>
</cp:coreProperties>
</file>